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8" r:id="rId3"/>
    <p:sldId id="272" r:id="rId4"/>
    <p:sldId id="277" r:id="rId5"/>
    <p:sldId id="27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7195"/>
    <a:srgbClr val="FF7C80"/>
    <a:srgbClr val="3E99D4"/>
    <a:srgbClr val="FFD267"/>
    <a:srgbClr val="E6E6E6"/>
    <a:srgbClr val="FFC000"/>
    <a:srgbClr val="9563AA"/>
    <a:srgbClr val="13B794"/>
    <a:srgbClr val="9EC979"/>
    <a:srgbClr val="F494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71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Stratégie 4:</a:t>
            </a:r>
            <a:br>
              <a:rPr lang="fr-FR" b="1" dirty="0">
                <a:solidFill>
                  <a:srgbClr val="FEFEFE"/>
                </a:solidFill>
              </a:rPr>
            </a:br>
            <a:r>
              <a:rPr lang="fr-FR" sz="4800" b="1" dirty="0"/>
              <a:t>Construire une représentation mentale de l’histoire.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Rituel</a:t>
            </a:r>
            <a:r>
              <a:rPr lang="fr-FR" sz="4400" dirty="0"/>
              <a:t> – 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6" y="6111435"/>
            <a:ext cx="2100195" cy="60113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5BECAE5-DAC4-CC15-3809-F41CB9B168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0" y="347133"/>
            <a:ext cx="1122299" cy="144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430188C-8403-26F8-2DAC-2251D61DFC9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71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4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2621" y="1964508"/>
            <a:ext cx="10515600" cy="39915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4800" b="0" i="0" u="none" strike="noStrike" baseline="0" dirty="0">
                <a:latin typeface="AGaramondPro-Regular"/>
              </a:rPr>
              <a:t>La Barbe-Bleue</a:t>
            </a:r>
          </a:p>
          <a:p>
            <a:pPr marL="0" indent="0" algn="l">
              <a:buNone/>
            </a:pPr>
            <a:r>
              <a:rPr lang="fr-FR" sz="4800" dirty="0">
                <a:latin typeface="AGaramondPro-Regular"/>
              </a:rPr>
              <a:t>Conte de C. Perrault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9A6F204-6139-0540-2ED1-6597BA8BD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1163" y="507110"/>
            <a:ext cx="4413152" cy="566243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CB97FB6D-E65B-8A04-1B0D-D665A83A8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5576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4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066" y="1950181"/>
            <a:ext cx="10515600" cy="39915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4800" b="0" i="0" u="none" strike="noStrike" baseline="0" dirty="0">
                <a:latin typeface="AGaramondPro-Regular"/>
              </a:rPr>
              <a:t>Il était une fois un </a:t>
            </a:r>
            <a:r>
              <a:rPr lang="fr-FR" sz="4800" b="1" i="0" u="none" strike="noStrike" baseline="0" dirty="0">
                <a:latin typeface="AGaramondPro-Bold"/>
              </a:rPr>
              <a:t>homme </a:t>
            </a:r>
            <a:r>
              <a:rPr lang="fr-FR" sz="4800" b="0" i="0" u="none" strike="noStrike" baseline="0" dirty="0">
                <a:latin typeface="AGaramondPro-Regular"/>
              </a:rPr>
              <a:t>qui avait de </a:t>
            </a:r>
            <a:r>
              <a:rPr lang="fr-FR" sz="4800" b="1" i="0" u="none" strike="noStrike" baseline="0" dirty="0">
                <a:latin typeface="AGaramondPro-Bold"/>
              </a:rPr>
              <a:t>belles maisons </a:t>
            </a:r>
            <a:r>
              <a:rPr lang="fr-FR" sz="4800" b="0" i="0" u="none" strike="noStrike" baseline="0" dirty="0">
                <a:latin typeface="AGaramondPro-Regular"/>
              </a:rPr>
              <a:t>à la </a:t>
            </a:r>
            <a:r>
              <a:rPr lang="fr-FR" sz="4800" b="1" i="0" u="none" strike="noStrike" baseline="0" dirty="0">
                <a:latin typeface="AGaramondPro-Bold"/>
              </a:rPr>
              <a:t>ville </a:t>
            </a:r>
            <a:r>
              <a:rPr lang="fr-FR" sz="4800" b="0" i="0" u="none" strike="noStrike" baseline="0" dirty="0">
                <a:latin typeface="AGaramondPro-Regular"/>
              </a:rPr>
              <a:t>et à la </a:t>
            </a:r>
            <a:r>
              <a:rPr lang="fr-FR" sz="4800" b="1" i="0" u="none" strike="noStrike" baseline="0" dirty="0">
                <a:latin typeface="AGaramondPro-Bold"/>
              </a:rPr>
              <a:t>campagne</a:t>
            </a:r>
            <a:r>
              <a:rPr lang="fr-FR" sz="4800" b="0" i="0" u="none" strike="noStrike" baseline="0" dirty="0">
                <a:latin typeface="AGaramondPro-Regular"/>
              </a:rPr>
              <a:t>, de la </a:t>
            </a:r>
            <a:r>
              <a:rPr lang="fr-FR" sz="4800" b="1" i="0" u="none" strike="noStrike" baseline="0" dirty="0">
                <a:latin typeface="AGaramondPro-Bold"/>
              </a:rPr>
              <a:t>vaisselle d’or et d’argent</a:t>
            </a:r>
            <a:r>
              <a:rPr lang="fr-FR" sz="4800" b="0" i="0" u="none" strike="noStrike" baseline="0" dirty="0">
                <a:latin typeface="AGaramondPro-Regular"/>
              </a:rPr>
              <a:t>, des </a:t>
            </a:r>
            <a:r>
              <a:rPr lang="fr-FR" sz="4800" b="1" i="0" u="none" strike="noStrike" baseline="0" dirty="0">
                <a:latin typeface="AGaramondPro-Bold"/>
              </a:rPr>
              <a:t>meubles en broderie</a:t>
            </a:r>
            <a:r>
              <a:rPr lang="fr-FR" sz="4800" b="0" i="0" u="none" strike="noStrike" baseline="0" dirty="0">
                <a:latin typeface="AGaramondPro-Regular"/>
              </a:rPr>
              <a:t>, et des </a:t>
            </a:r>
            <a:r>
              <a:rPr lang="fr-FR" sz="4800" b="1" i="0" u="none" strike="noStrike" baseline="0" dirty="0">
                <a:latin typeface="AGaramondPro-Bold"/>
              </a:rPr>
              <a:t>carrosses tout dorés </a:t>
            </a:r>
            <a:r>
              <a:rPr lang="fr-FR" sz="4800" b="0" i="0" u="none" strike="noStrike" baseline="0" dirty="0">
                <a:latin typeface="AGaramondPro-Regular"/>
              </a:rPr>
              <a:t>; ...</a:t>
            </a:r>
            <a:endParaRPr lang="fr-FR" sz="28700" b="0" i="0" u="none" strike="noStrike" baseline="0" dirty="0">
              <a:latin typeface="MyriadPro-SemiCn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799" y="258802"/>
            <a:ext cx="7371298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1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9A6F204-6139-0540-2ED1-6597BA8BD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0" y="347133"/>
            <a:ext cx="1122299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4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434" y="2338599"/>
            <a:ext cx="10515600" cy="39915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4800" b="0" i="0" u="none" strike="noStrike" baseline="0" dirty="0">
                <a:latin typeface="AGaramondPro-Regular"/>
              </a:rPr>
              <a:t>... ; mais par malheur cet homme avait la </a:t>
            </a:r>
            <a:r>
              <a:rPr lang="fr-FR" sz="4800" b="1" i="0" u="none" strike="noStrike" baseline="0" dirty="0">
                <a:latin typeface="AGaramondPro-Bold"/>
              </a:rPr>
              <a:t>barbe bleue </a:t>
            </a:r>
            <a:r>
              <a:rPr lang="fr-FR" sz="4800" b="0" i="0" u="none" strike="noStrike" baseline="0" dirty="0">
                <a:latin typeface="AGaramondPro-Regular"/>
              </a:rPr>
              <a:t>: cela le rendait si </a:t>
            </a:r>
            <a:r>
              <a:rPr lang="fr-FR" sz="4800" b="1" i="0" u="none" strike="noStrike" baseline="0" dirty="0">
                <a:latin typeface="AGaramondPro-Bold"/>
              </a:rPr>
              <a:t>laid </a:t>
            </a:r>
            <a:r>
              <a:rPr lang="fr-FR" sz="4800" b="0" i="0" u="none" strike="noStrike" baseline="0" dirty="0">
                <a:latin typeface="AGaramondPro-Regular"/>
              </a:rPr>
              <a:t>et si </a:t>
            </a:r>
            <a:r>
              <a:rPr lang="fr-FR" sz="4800" b="1" i="0" u="none" strike="noStrike" baseline="0" dirty="0">
                <a:latin typeface="AGaramondPro-Bold"/>
              </a:rPr>
              <a:t>terrible</a:t>
            </a:r>
            <a:r>
              <a:rPr lang="fr-FR" sz="4800" b="0" i="0" u="none" strike="noStrike" baseline="0" dirty="0">
                <a:latin typeface="AGaramondPro-Regular"/>
              </a:rPr>
              <a:t>, qu’il n’était ni femme ni fille qui ne s’enfuît devant lui.</a:t>
            </a:r>
            <a:endParaRPr lang="fr-FR" sz="123400" b="0" i="0" u="none" strike="noStrike" baseline="0" dirty="0">
              <a:latin typeface="MyriadPro-SemiCn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799" y="258802"/>
            <a:ext cx="7371298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9A6F204-6139-0540-2ED1-6597BA8BD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0" y="347133"/>
            <a:ext cx="1122299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74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71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04649E8-390E-4914-4854-001E8E1EEC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923" y="189000"/>
            <a:ext cx="4486154" cy="64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79776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105</Words>
  <Application>Microsoft Office PowerPoint</Application>
  <PresentationFormat>Grand écran</PresentationFormat>
  <Paragraphs>12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AGaramondPro-Bold</vt:lpstr>
      <vt:lpstr>AGaramondPro-Regular</vt:lpstr>
      <vt:lpstr>Arial</vt:lpstr>
      <vt:lpstr>Calibri</vt:lpstr>
      <vt:lpstr>Calibri Light</vt:lpstr>
      <vt:lpstr>MyriadPro-SemiCn</vt:lpstr>
      <vt:lpstr>Thème Office</vt:lpstr>
      <vt:lpstr>Stratégie 4: Construire une représentation mentale de l’histoire.</vt:lpstr>
      <vt:lpstr>Présentation PowerPoint</vt:lpstr>
      <vt:lpstr>Extrait 1</vt:lpstr>
      <vt:lpstr>Extrait 2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41</cp:revision>
  <dcterms:created xsi:type="dcterms:W3CDTF">2021-07-17T07:25:24Z</dcterms:created>
  <dcterms:modified xsi:type="dcterms:W3CDTF">2022-09-07T22:43:30Z</dcterms:modified>
</cp:coreProperties>
</file>